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modernComment_121_0.xml" ContentType="application/vnd.ms-powerpoint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38"/>
  </p:notesMasterIdLst>
  <p:sldIdLst>
    <p:sldId id="257" r:id="rId2"/>
    <p:sldId id="489" r:id="rId3"/>
    <p:sldId id="258" r:id="rId4"/>
    <p:sldId id="491" r:id="rId5"/>
    <p:sldId id="486" r:id="rId6"/>
    <p:sldId id="481" r:id="rId7"/>
    <p:sldId id="492" r:id="rId8"/>
    <p:sldId id="565" r:id="rId9"/>
    <p:sldId id="581" r:id="rId10"/>
    <p:sldId id="567" r:id="rId11"/>
    <p:sldId id="493" r:id="rId12"/>
    <p:sldId id="262" r:id="rId13"/>
    <p:sldId id="343" r:id="rId14"/>
    <p:sldId id="494" r:id="rId15"/>
    <p:sldId id="263" r:id="rId16"/>
    <p:sldId id="497" r:id="rId17"/>
    <p:sldId id="266" r:id="rId18"/>
    <p:sldId id="268" r:id="rId19"/>
    <p:sldId id="562" r:id="rId20"/>
    <p:sldId id="499" r:id="rId21"/>
    <p:sldId id="500" r:id="rId22"/>
    <p:sldId id="563" r:id="rId23"/>
    <p:sldId id="467" r:id="rId24"/>
    <p:sldId id="574" r:id="rId25"/>
    <p:sldId id="269" r:id="rId26"/>
    <p:sldId id="501" r:id="rId27"/>
    <p:sldId id="509" r:id="rId28"/>
    <p:sldId id="275" r:id="rId29"/>
    <p:sldId id="566" r:id="rId30"/>
    <p:sldId id="510" r:id="rId31"/>
    <p:sldId id="504" r:id="rId32"/>
    <p:sldId id="568" r:id="rId33"/>
    <p:sldId id="511" r:id="rId34"/>
    <p:sldId id="335" r:id="rId35"/>
    <p:sldId id="337" r:id="rId36"/>
    <p:sldId id="338" r:id="rId37"/>
    <p:sldId id="336" r:id="rId38"/>
    <p:sldId id="339" r:id="rId39"/>
    <p:sldId id="512" r:id="rId40"/>
    <p:sldId id="334" r:id="rId41"/>
    <p:sldId id="329" r:id="rId42"/>
    <p:sldId id="330" r:id="rId43"/>
    <p:sldId id="331" r:id="rId44"/>
    <p:sldId id="332" r:id="rId45"/>
    <p:sldId id="333" r:id="rId46"/>
    <p:sldId id="569" r:id="rId47"/>
    <p:sldId id="513" r:id="rId48"/>
    <p:sldId id="342" r:id="rId49"/>
    <p:sldId id="347" r:id="rId50"/>
    <p:sldId id="514" r:id="rId51"/>
    <p:sldId id="515" r:id="rId52"/>
    <p:sldId id="348" r:id="rId53"/>
    <p:sldId id="349" r:id="rId54"/>
    <p:sldId id="340" r:id="rId55"/>
    <p:sldId id="582" r:id="rId56"/>
    <p:sldId id="583" r:id="rId57"/>
    <p:sldId id="570" r:id="rId58"/>
    <p:sldId id="516" r:id="rId59"/>
    <p:sldId id="518" r:id="rId60"/>
    <p:sldId id="484" r:id="rId61"/>
    <p:sldId id="468" r:id="rId62"/>
    <p:sldId id="519" r:id="rId63"/>
    <p:sldId id="520" r:id="rId64"/>
    <p:sldId id="521" r:id="rId65"/>
    <p:sldId id="522" r:id="rId66"/>
    <p:sldId id="523" r:id="rId67"/>
    <p:sldId id="524" r:id="rId68"/>
    <p:sldId id="394" r:id="rId69"/>
    <p:sldId id="526" r:id="rId70"/>
    <p:sldId id="525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40" r:id="rId84"/>
    <p:sldId id="541" r:id="rId85"/>
    <p:sldId id="542" r:id="rId86"/>
    <p:sldId id="543" r:id="rId87"/>
    <p:sldId id="544" r:id="rId88"/>
    <p:sldId id="545" r:id="rId89"/>
    <p:sldId id="546" r:id="rId90"/>
    <p:sldId id="547" r:id="rId91"/>
    <p:sldId id="548" r:id="rId92"/>
    <p:sldId id="549" r:id="rId93"/>
    <p:sldId id="550" r:id="rId94"/>
    <p:sldId id="552" r:id="rId95"/>
    <p:sldId id="553" r:id="rId96"/>
    <p:sldId id="559" r:id="rId97"/>
    <p:sldId id="571" r:id="rId98"/>
    <p:sldId id="554" r:id="rId99"/>
    <p:sldId id="555" r:id="rId100"/>
    <p:sldId id="577" r:id="rId101"/>
    <p:sldId id="450" r:id="rId102"/>
    <p:sldId id="451" r:id="rId103"/>
    <p:sldId id="452" r:id="rId104"/>
    <p:sldId id="454" r:id="rId105"/>
    <p:sldId id="455" r:id="rId106"/>
    <p:sldId id="456" r:id="rId107"/>
    <p:sldId id="457" r:id="rId108"/>
    <p:sldId id="458" r:id="rId109"/>
    <p:sldId id="288" r:id="rId110"/>
    <p:sldId id="289" r:id="rId111"/>
    <p:sldId id="290" r:id="rId112"/>
    <p:sldId id="291" r:id="rId113"/>
    <p:sldId id="579" r:id="rId114"/>
    <p:sldId id="580" r:id="rId115"/>
    <p:sldId id="293" r:id="rId116"/>
    <p:sldId id="294" r:id="rId117"/>
    <p:sldId id="459" r:id="rId118"/>
    <p:sldId id="306" r:id="rId119"/>
    <p:sldId id="460" r:id="rId120"/>
    <p:sldId id="462" r:id="rId121"/>
    <p:sldId id="485" r:id="rId122"/>
    <p:sldId id="299" r:id="rId123"/>
    <p:sldId id="300" r:id="rId124"/>
    <p:sldId id="301" r:id="rId125"/>
    <p:sldId id="560" r:id="rId126"/>
    <p:sldId id="556" r:id="rId127"/>
    <p:sldId id="316" r:id="rId128"/>
    <p:sldId id="317" r:id="rId129"/>
    <p:sldId id="584" r:id="rId130"/>
    <p:sldId id="463" r:id="rId131"/>
    <p:sldId id="576" r:id="rId132"/>
    <p:sldId id="438" r:id="rId133"/>
    <p:sldId id="585" r:id="rId134"/>
    <p:sldId id="586" r:id="rId135"/>
    <p:sldId id="587" r:id="rId136"/>
    <p:sldId id="588" r:id="rId1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098BE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1"/>
    <p:restoredTop sz="79180"/>
  </p:normalViewPr>
  <p:slideViewPr>
    <p:cSldViewPr snapToGrid="0">
      <p:cViewPr varScale="1">
        <p:scale>
          <a:sx n="118" d="100"/>
          <a:sy n="118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2E6B7C4F-2F05-0F4B-B6E1-A4588166CFCF}" type="pres">
      <dgm:prSet presAssocID="{7B5E8F10-EF26-4804-881E-BA4818BA34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4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2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3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D4682FFD-61F5-A64B-B65C-972A8019A6DA}" type="presParOf" srcId="{4714CF8B-778D-7B47-B8CD-8F709B9C0A8C}" destId="{2E6B7C4F-2F05-0F4B-B6E1-A4588166CFCF}" srcOrd="4" destOrd="0" presId="urn:microsoft.com/office/officeart/2005/8/layout/vList2"/>
    <dgm:cxn modelId="{0BE747E3-D9CD-A440-A1D4-E5302AA368A2}" type="presParOf" srcId="{4714CF8B-778D-7B47-B8CD-8F709B9C0A8C}" destId="{9F1E12C9-42AC-0A40-95B3-B9753AB7BD4D}" srcOrd="5" destOrd="0" presId="urn:microsoft.com/office/officeart/2005/8/layout/vList2"/>
    <dgm:cxn modelId="{698E715E-7A6E-304F-AFAF-88A31D226697}" type="presParOf" srcId="{4714CF8B-778D-7B47-B8CD-8F709B9C0A8C}" destId="{C6E2370E-8196-7F4E-B5C6-ABE25A546D88}" srcOrd="6" destOrd="0" presId="urn:microsoft.com/office/officeart/2005/8/layout/vList2"/>
    <dgm:cxn modelId="{387B59EC-A788-F54B-B5D7-869EF04A8642}" type="presParOf" srcId="{4714CF8B-778D-7B47-B8CD-8F709B9C0A8C}" destId="{5674727B-27AD-0B4E-B946-15AFAE0A25D7}" srcOrd="7" destOrd="0" presId="urn:microsoft.com/office/officeart/2005/8/layout/vList2"/>
    <dgm:cxn modelId="{419E7C50-FE2E-E347-AF59-CC77D2CEDBC3}" type="presParOf" srcId="{4714CF8B-778D-7B47-B8CD-8F709B9C0A8C}" destId="{56DE7B6C-1AF3-744E-8BC5-954EA1998F2A}" srcOrd="8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40000"/>
            <a:lumOff val="6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chemeClr val="accent3">
            <a:lumMod val="40000"/>
            <a:lumOff val="60000"/>
            <a:alpha val="68917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40000"/>
            <a:lumOff val="6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Summary stats/plots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A6FADD0-2503-A94B-A37C-2FC2FD97CBFB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60236B2F-6114-E84E-99C8-D4C5643465AA}" type="parTrans" cxnId="{22402B65-F525-0948-A6F1-716D9A720447}">
      <dgm:prSet/>
      <dgm:spPr/>
      <dgm:t>
        <a:bodyPr/>
        <a:lstStyle/>
        <a:p>
          <a:endParaRPr lang="en-US"/>
        </a:p>
      </dgm:t>
    </dgm:pt>
    <dgm:pt modelId="{7A96E6F5-0D53-F149-92E5-1C1A02E6D2F8}" type="sibTrans" cxnId="{22402B65-F525-0948-A6F1-716D9A720447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F2FA89A7-E2A9-1B46-B586-A1D18B6F7E4B}" type="pres">
      <dgm:prSet presAssocID="{120A6EEB-D564-4712-B280-5F0635E8922B}" presName="sibTrans" presStyleCnt="0"/>
      <dgm:spPr/>
    </dgm:pt>
    <dgm:pt modelId="{94A34EFF-658B-5848-B373-AC3B3C49CCB6}" type="pres">
      <dgm:prSet presAssocID="{1A6FADD0-2503-A94B-A37C-2FC2FD97CBFB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22402B65-F525-0948-A6F1-716D9A720447}" srcId="{4B6AEF0B-8626-4F3C-A450-4F4151570DC3}" destId="{1A6FADD0-2503-A94B-A37C-2FC2FD97CBFB}" srcOrd="6" destOrd="0" parTransId="{60236B2F-6114-E84E-99C8-D4C5643465AA}" sibTransId="{7A96E6F5-0D53-F149-92E5-1C1A02E6D2F8}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44ADBAEB-6538-4C4B-80B8-F2842A0644BD}" type="presOf" srcId="{1A6FADD0-2503-A94B-A37C-2FC2FD97CBFB}" destId="{94A34EFF-658B-5848-B373-AC3B3C49CCB6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A8F62E7-89F9-A249-8846-FF3CC2298120}" type="presParOf" srcId="{1E5E9EBF-4701-4449-9CCE-585BFF3BFE45}" destId="{F2FA89A7-E2A9-1B46-B586-A1D18B6F7E4B}" srcOrd="11" destOrd="0" presId="urn:microsoft.com/office/officeart/2005/8/layout/default"/>
    <dgm:cxn modelId="{573FF1B9-6D90-A54D-A6AF-6CD8FD758234}" type="presParOf" srcId="{1E5E9EBF-4701-4449-9CCE-585BFF3BFE45}" destId="{94A34EFF-658B-5848-B373-AC3B3C49CCB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R 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593028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627554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1389573"/>
          <a:ext cx="4482164" cy="707264"/>
        </a:xfrm>
        <a:prstGeom prst="roundRect">
          <a:avLst/>
        </a:prstGeom>
        <a:solidFill>
          <a:schemeClr val="accent3">
            <a:hueOff val="-2100645"/>
            <a:satOff val="-11833"/>
            <a:lumOff val="436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424099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186118"/>
          <a:ext cx="4482164" cy="707264"/>
        </a:xfrm>
        <a:prstGeom prst="roundRect">
          <a:avLst/>
        </a:prstGeom>
        <a:solidFill>
          <a:schemeClr val="accent3">
            <a:hueOff val="-4201291"/>
            <a:satOff val="-23665"/>
            <a:lumOff val="872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220644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2982663"/>
          <a:ext cx="4482164" cy="707264"/>
        </a:xfrm>
        <a:prstGeom prst="roundRect">
          <a:avLst/>
        </a:prstGeom>
        <a:solidFill>
          <a:schemeClr val="accent3">
            <a:hueOff val="-6301936"/>
            <a:satOff val="-35498"/>
            <a:lumOff val="130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017189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3779208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3813734"/>
        <a:ext cx="4413112" cy="6382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  <a:alpha val="68917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Summary stats/plots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File systems</a:t>
          </a:r>
        </a:p>
      </dsp:txBody>
      <dsp:txXfrm>
        <a:off x="4134844" y="2081763"/>
        <a:ext cx="2504053" cy="1502432"/>
      </dsp:txXfrm>
    </dsp:sp>
    <dsp:sp modelId="{94A34EFF-658B-5848-B373-AC3B3C49CCB6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 Packages</a:t>
          </a:r>
        </a:p>
      </dsp:txBody>
      <dsp:txXfrm>
        <a:off x="6889303" y="2081763"/>
        <a:ext cx="2504053" cy="1502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layout – describe in demo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BE2-5B92-4BA9-E22D-D5BFE0EC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81D46-0642-31D1-BE84-E0F4B800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26A86-9B0C-6763-267A-9C4BB7D9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3EF-B45C-3B08-A39E-75A9E750B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78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0CB04-6AA3-8091-09D0-A3D16DF3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A8537-9C71-46C0-4425-E131CD13C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E8759-AC10-C3EB-4B01-896E2685A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D91B2-ADCC-438F-74F3-EF5427DE9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21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2BD04-2411-5756-4C1A-847B8757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0093A-138A-2F1D-36B6-DB44F095A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9E0FE-229D-68E2-180E-814F1DD4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CBF86-0DC3-E827-15AB-043FF9FD3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3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7928-4A41-9AA0-BC4E-D62EF409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BD22F-87D4-407A-B62E-3EA6410FE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A7E78-FC6A-74BE-4120-5EC88583F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AD07-AC3B-BACE-72D9-25E13223D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179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84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AA88-142D-78E9-165C-EE97A35E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AF56D-562B-5933-4688-D166B1AF7A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30025-C5C8-1974-3436-60739F1B6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D40A-6D7E-75D3-BE79-DF0CE756A2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5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few math commands on the R console to show what it’s doing:</a:t>
            </a:r>
          </a:p>
          <a:p>
            <a:r>
              <a:rPr lang="en-US" dirty="0"/>
              <a:t>2 + 2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pngimg.com/download/93941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ngall.com/scroll-pn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pngimg.com/download/93941" TargetMode="Externa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MSCI-321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Week 1 - </a:t>
            </a:r>
            <a:r>
              <a:rPr lang="en-US" sz="36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Programming Concepts</a:t>
            </a:r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3186096" y="2631488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9454" y="2788695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17027" y="3528418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3279791" y="3623435"/>
            <a:ext cx="6740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cmaimone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/msci-321</a:t>
            </a:r>
            <a:endParaRPr lang="en-US" sz="22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366911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AN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18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</a:t>
            </a:r>
            <a:r>
              <a:rPr lang="en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where you're working from</a:t>
            </a:r>
            <a:r>
              <a:rPr lang="en" dirty="0">
                <a:solidFill>
                  <a:schemeClr val="tx1"/>
                </a:solidFill>
                <a:latin typeface="+mn-lt"/>
              </a:rPr>
              <a:t>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</a:t>
            </a:r>
            <a:r>
              <a:rPr lang="en">
                <a:solidFill>
                  <a:schemeClr val="tx1"/>
                </a:solidFill>
                <a:latin typeface="+mn-lt"/>
              </a:rPr>
              <a:t>Uses </a:t>
            </a:r>
            <a:r>
              <a:rPr lang="en" b="1" i="1">
                <a:solidFill>
                  <a:srgbClr val="00B0F0"/>
                </a:solidFill>
                <a:latin typeface="+mn-lt"/>
              </a:rPr>
              <a:t>Relative Relative Relative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41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Remember our absolute path: 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The relative path (relative to Illinois) would be: Evanston  Tech Drive  2233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454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PowerPoint,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web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" dirty="0" err="1">
                <a:solidFill>
                  <a:schemeClr val="tx1"/>
                </a:solidFill>
              </a:rPr>
              <a:t>ome</a:t>
            </a:r>
            <a:r>
              <a:rPr lang="en" dirty="0">
                <a:solidFill>
                  <a:schemeClr val="tx1"/>
                </a:solidFill>
              </a:rPr>
              <a:t> types of files that you can use within </a:t>
            </a:r>
            <a:r>
              <a:rPr lang="en" dirty="0" err="1">
                <a:solidFill>
                  <a:schemeClr val="tx1"/>
                </a:solidFill>
              </a:rPr>
              <a:t>rstudio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Popular file formats used by researchers and R coders:</a:t>
            </a:r>
          </a:p>
          <a:p>
            <a:pPr marL="457200" indent="-457200"/>
            <a:r>
              <a:rPr lang="en-US" sz="2800" dirty="0"/>
              <a:t>R script (.R)</a:t>
            </a:r>
          </a:p>
          <a:p>
            <a:pPr marL="457200" indent="-457200"/>
            <a:r>
              <a:rPr lang="en-US" sz="2800" dirty="0"/>
              <a:t>R Markdown (.</a:t>
            </a:r>
            <a:r>
              <a:rPr lang="en-US" sz="2800" dirty="0" err="1"/>
              <a:t>Rmd</a:t>
            </a:r>
            <a:r>
              <a:rPr lang="en-US" sz="2800" dirty="0"/>
              <a:t>)</a:t>
            </a:r>
          </a:p>
          <a:p>
            <a:pPr marL="457200" indent="-457200"/>
            <a:r>
              <a:rPr lang="en-US" sz="2800" dirty="0"/>
              <a:t>Quarto Markdown (.</a:t>
            </a:r>
            <a:r>
              <a:rPr lang="en-US" sz="2800" dirty="0" err="1"/>
              <a:t>qmd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7F44-1CC4-C6B6-BD50-AE0133A3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19423D88-93DE-2F67-1B4C-07921C876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50132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738AB67-324F-36A9-796A-E22D80E261AA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1739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457200" y="1704147"/>
            <a:ext cx="115823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standardized collection format that can be installed by users of R</a:t>
            </a:r>
          </a:p>
          <a:p>
            <a:endParaRPr lang="en-US" sz="2800" dirty="0"/>
          </a:p>
          <a:p>
            <a:r>
              <a:rPr lang="en-US" sz="2800" u="sng" dirty="0"/>
              <a:t>Examples of useful packages:</a:t>
            </a:r>
          </a:p>
          <a:p>
            <a:r>
              <a:rPr lang="en-US" sz="2400" b="1" dirty="0">
                <a:latin typeface="Monaco" pitchFamily="2" charset="77"/>
              </a:rPr>
              <a:t>haven</a:t>
            </a:r>
            <a:r>
              <a:rPr lang="en-US" sz="2400" dirty="0"/>
              <a:t> (Enables R to read and write data from SAS, SPSS, and Stata)</a:t>
            </a:r>
          </a:p>
          <a:p>
            <a:r>
              <a:rPr lang="en-US" sz="2400" b="1" dirty="0">
                <a:latin typeface="Monaco" pitchFamily="2" charset="77"/>
              </a:rPr>
              <a:t>ggplot2</a:t>
            </a:r>
            <a:r>
              <a:rPr lang="en-US" sz="2400" dirty="0"/>
              <a:t> (R's famous package for making beautiful graphics)</a:t>
            </a:r>
          </a:p>
          <a:p>
            <a:r>
              <a:rPr lang="en-US" sz="2400" b="1" dirty="0">
                <a:latin typeface="Monaco" pitchFamily="2" charset="77"/>
              </a:rPr>
              <a:t>survival </a:t>
            </a:r>
            <a:r>
              <a:rPr lang="en-US" sz="2400" dirty="0"/>
              <a:t>(Tools for survival analysis)</a:t>
            </a:r>
            <a:endParaRPr lang="en-US" sz="2400" b="1" dirty="0">
              <a:latin typeface="Monaco" pitchFamily="2" charset="77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ACCF394F-21B0-8C34-BF84-8FE3007F0893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C3AB-633C-6C3B-A8BF-959CE90FCA1C}"/>
              </a:ext>
            </a:extLst>
          </p:cNvPr>
          <p:cNvSpPr txBox="1"/>
          <p:nvPr/>
        </p:nvSpPr>
        <p:spPr>
          <a:xfrm>
            <a:off x="8103840" y="719451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script6.R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A4C6-AB59-1E14-6C4B-43E76B82AA86}"/>
              </a:ext>
            </a:extLst>
          </p:cNvPr>
          <p:cNvSpPr txBox="1"/>
          <p:nvPr/>
        </p:nvSpPr>
        <p:spPr>
          <a:xfrm>
            <a:off x="0" y="1848511"/>
            <a:ext cx="6206835" cy="1446550"/>
          </a:xfrm>
          <a:prstGeom prst="rect">
            <a:avLst/>
          </a:prstGeom>
          <a:solidFill>
            <a:schemeClr val="accent2">
              <a:lumMod val="40000"/>
              <a:lumOff val="60000"/>
              <a:alpha val="43795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Monaco" pitchFamily="2" charset="77"/>
              </a:rPr>
              <a:t>install.packages</a:t>
            </a:r>
            <a:r>
              <a:rPr lang="en-US" sz="2000" b="1" dirty="0">
                <a:latin typeface="Monaco" pitchFamily="2" charset="77"/>
              </a:rPr>
              <a:t>(“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”)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installing a light in your home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3819-4492-D1B4-4EA4-2D64F7FF9635}"/>
              </a:ext>
            </a:extLst>
          </p:cNvPr>
          <p:cNvSpPr txBox="1"/>
          <p:nvPr/>
        </p:nvSpPr>
        <p:spPr>
          <a:xfrm>
            <a:off x="6206835" y="1848511"/>
            <a:ext cx="5985165" cy="1446550"/>
          </a:xfrm>
          <a:prstGeom prst="rect">
            <a:avLst/>
          </a:prstGeom>
          <a:solidFill>
            <a:srgbClr val="FFD900">
              <a:alpha val="42451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Monaco" pitchFamily="2" charset="77"/>
              </a:rPr>
              <a:t>library(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turning the light switch on or off as needed </a:t>
            </a:r>
          </a:p>
        </p:txBody>
      </p:sp>
      <p:pic>
        <p:nvPicPr>
          <p:cNvPr id="1028" name="Picture 4" descr="Premium Vector | Installing light bulb in lamp cartoon human hands outline  illustration">
            <a:extLst>
              <a:ext uri="{FF2B5EF4-FFF2-40B4-BE49-F238E27FC236}">
                <a16:creationId xmlns:a16="http://schemas.microsoft.com/office/drawing/2014/main" id="{CE039E82-46CE-283F-2DEC-6E4FD02A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77" y="3295061"/>
            <a:ext cx="2589729" cy="356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ght Switch Cartoon Images – Browse 4,675 Stock Photos, Vectors, and Video  | Adobe Stock">
            <a:extLst>
              <a:ext uri="{FF2B5EF4-FFF2-40B4-BE49-F238E27FC236}">
                <a16:creationId xmlns:a16="http://schemas.microsoft.com/office/drawing/2014/main" id="{1AD71258-AF58-72EB-C1B6-BCA408A9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35" y="3839346"/>
            <a:ext cx="2469971" cy="27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9424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755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106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21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4301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98BE"/>
                </a:solidFill>
                <a:ea typeface="Calibri" panose="020F0502020204030204"/>
                <a:cs typeface="Calibri" panose="020F0502020204030204"/>
              </a:rPr>
              <a:t>Console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 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programming languages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Launching R runs the R console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</a:t>
            </a:r>
            <a:r>
              <a:rPr lang="en-US" sz="2800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prompt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(</a:t>
            </a:r>
            <a:r>
              <a:rPr lang="en-US" sz="28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042343"/>
            <a:ext cx="9163050" cy="5978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D1D7F7-C9A7-6D2B-A960-1F2583270B27}"/>
              </a:ext>
            </a:extLst>
          </p:cNvPr>
          <p:cNvSpPr txBox="1">
            <a:spLocks/>
          </p:cNvSpPr>
          <p:nvPr/>
        </p:nvSpPr>
        <p:spPr>
          <a:xfrm>
            <a:off x="766762" y="708024"/>
            <a:ext cx="11167241" cy="1336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THE R Console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708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(e.g., RStudio)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1121664" y="1237491"/>
            <a:ext cx="9594002" cy="540559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An IDE makes it easy and convenient to write code!</a:t>
            </a:r>
            <a:endParaRPr lang="en-US" sz="32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884539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2FBE5-90FD-C662-C77D-370F39A4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480A5-BCCA-94E5-FF5C-0DF1E7B3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43" y="1315280"/>
            <a:ext cx="8443042" cy="5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4749D-8552-4DAB-CF38-30F6240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0" y="0"/>
            <a:ext cx="11029616" cy="11895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pane layout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D75A-9B96-23AD-113A-04B8C9C2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olled paper with red edges&#10;&#10;Description automatically generated">
            <a:extLst>
              <a:ext uri="{FF2B5EF4-FFF2-40B4-BE49-F238E27FC236}">
                <a16:creationId xmlns:a16="http://schemas.microsoft.com/office/drawing/2014/main" id="{8A9D4542-D56E-0FF9-188E-17EC2E37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2817" y="532096"/>
            <a:ext cx="1064093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3A2B-64AD-FF9A-2802-EF86BADC3493}"/>
              </a:ext>
            </a:extLst>
          </p:cNvPr>
          <p:cNvSpPr txBox="1"/>
          <p:nvPr/>
        </p:nvSpPr>
        <p:spPr>
          <a:xfrm>
            <a:off x="2202780" y="1944924"/>
            <a:ext cx="7388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apyrus" panose="020B0602040200020303" pitchFamily="34" charset="77"/>
              </a:rPr>
              <a:t>Your Quest: Should you choose to accept!</a:t>
            </a:r>
            <a:endParaRPr lang="en-US" sz="2800" b="1" dirty="0">
              <a:latin typeface="Papyrus" panose="020B06020402000203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199A-1A1F-53E5-CA6E-44C896BF85FC}"/>
              </a:ext>
            </a:extLst>
          </p:cNvPr>
          <p:cNvSpPr txBox="1"/>
          <p:nvPr/>
        </p:nvSpPr>
        <p:spPr>
          <a:xfrm>
            <a:off x="1370604" y="2471484"/>
            <a:ext cx="133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439EF-BB69-70DA-5063-CE2B1A57B07C}"/>
              </a:ext>
            </a:extLst>
          </p:cNvPr>
          <p:cNvSpPr txBox="1"/>
          <p:nvPr/>
        </p:nvSpPr>
        <p:spPr>
          <a:xfrm>
            <a:off x="2793326" y="2443483"/>
            <a:ext cx="802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/>
              <a:t>&gt; </a:t>
            </a:r>
            <a:r>
              <a:rPr lang="en-US" sz="2400" i="1" dirty="0"/>
              <a:t>Press enter at the end of a line to run the command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64B42-CF4E-4863-7644-74F9E95C1B9F}"/>
              </a:ext>
            </a:extLst>
          </p:cNvPr>
          <p:cNvSpPr txBox="1"/>
          <p:nvPr/>
        </p:nvSpPr>
        <p:spPr>
          <a:xfrm>
            <a:off x="1370604" y="3641056"/>
            <a:ext cx="142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3E170-76B8-68BC-DFFC-C84D853B3592}"/>
              </a:ext>
            </a:extLst>
          </p:cNvPr>
          <p:cNvSpPr txBox="1"/>
          <p:nvPr/>
        </p:nvSpPr>
        <p:spPr>
          <a:xfrm>
            <a:off x="2966545" y="3555456"/>
            <a:ext cx="7170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Rstudio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You may do so by following either path: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(1) File menu &gt; Open File…</a:t>
            </a:r>
          </a:p>
          <a:p>
            <a:pPr marL="0" indent="0">
              <a:buNone/>
            </a:pPr>
            <a:r>
              <a:rPr lang="en-US" sz="2400" dirty="0"/>
              <a:t>	(2) Go to the File Panel in </a:t>
            </a:r>
            <a:r>
              <a:rPr lang="en-US" sz="2400" dirty="0" err="1"/>
              <a:t>Rstudio</a:t>
            </a:r>
            <a:r>
              <a:rPr lang="en-US" sz="2400" dirty="0"/>
              <a:t>, click on the File tab and then </a:t>
            </a:r>
            <a:r>
              <a:rPr lang="en-US" sz="2400" dirty="0">
                <a:solidFill>
                  <a:schemeClr val="tx1"/>
                </a:solidFill>
              </a:rPr>
              <a:t>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831343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console in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19303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668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958493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 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5715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999"/>
            <a:ext cx="9601200" cy="4172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sz="2800" dirty="0"/>
              <a:t>During the exercises, 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</a:p>
          <a:p>
            <a:pPr marL="246460" lvl="1" indent="0">
              <a:buNone/>
            </a:pPr>
            <a:endParaRPr lang="en-US" sz="2800" dirty="0"/>
          </a:p>
          <a:p>
            <a:pPr marL="246460" lvl="1" indent="0">
              <a:buNone/>
            </a:pPr>
            <a:r>
              <a:rPr lang="en-US" sz="2800" dirty="0"/>
              <a:t>You can even use a good, old piece of paper!</a:t>
            </a:r>
            <a:endParaRPr lang="en-US" sz="2800" i="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C706-6AED-A8C9-705B-E011EC24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8813CF26-703E-C73A-1E14-A3DA76633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24605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8B7E61C-78D0-995D-67D5-D1FA3CD3424E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Next week we will learn about</a:t>
            </a:r>
          </a:p>
        </p:txBody>
      </p:sp>
    </p:spTree>
    <p:extLst>
      <p:ext uri="{BB962C8B-B14F-4D97-AF65-F5344CB8AC3E}">
        <p14:creationId xmlns:p14="http://schemas.microsoft.com/office/powerpoint/2010/main" val="387946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E7512-99CD-9B65-6575-B5F23F501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B37EC5-0BE9-CD70-3D3B-EA7E460FCEE7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BCCE68-2BC5-E0FC-DD4C-3486FF1287A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MSCI-321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B0CF59-1124-690D-D0D2-663390EA72EA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Week 2 - </a:t>
            </a:r>
            <a:r>
              <a:rPr lang="en-US" sz="36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Programming Concepts</a:t>
            </a:r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27973-11FC-A70F-E3D4-FDA6572FFB56}"/>
              </a:ext>
            </a:extLst>
          </p:cNvPr>
          <p:cNvSpPr txBox="1"/>
          <p:nvPr/>
        </p:nvSpPr>
        <p:spPr>
          <a:xfrm>
            <a:off x="3186096" y="2631488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DD70B8D2-9117-AA1A-9976-287F0DF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9454" y="2788695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957F7CDC-37ED-C01F-5248-FC45833F1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317027" y="3528418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F6D584-0AF7-51C2-287B-FE3163E36B1A}"/>
              </a:ext>
            </a:extLst>
          </p:cNvPr>
          <p:cNvSpPr txBox="1"/>
          <p:nvPr/>
        </p:nvSpPr>
        <p:spPr>
          <a:xfrm>
            <a:off x="3279791" y="3623435"/>
            <a:ext cx="6740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cmaimone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/msci-321</a:t>
            </a:r>
            <a:endParaRPr lang="en-US" sz="22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2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50557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Pieces of code designed to perform specific tasks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  <a:p>
            <a:pPr marL="795655" lvl="1" indent="0"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They help you write code that is clearer and less error prone. They also help you conserve your valuable brain power </a:t>
            </a:r>
            <a:endParaRPr lang="en-US" sz="2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3321471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4000" b="1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0341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in weeks 1 and 2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DD91-D5CA-0D3D-9C11-87D7EEC3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1733A3C1-FE5D-9244-4991-BF8F5D626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06830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95A0C22-1004-3FD9-F3C8-8FDA0A9C8D79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568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81328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2380</TotalTime>
  <Words>4882</Words>
  <Application>Microsoft Macintosh PowerPoint</Application>
  <PresentationFormat>Widescreen</PresentationFormat>
  <Paragraphs>907</Paragraphs>
  <Slides>136</Slides>
  <Notes>80</Notes>
  <HiddenSlides>3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55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Papyrus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are we doing today?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</vt:lpstr>
      <vt:lpstr>Console/Terminal/Shell/Command Line Interface</vt:lpstr>
      <vt:lpstr>PowerPoint Presentation</vt:lpstr>
      <vt:lpstr>But that’s sometimes annoying and inconvenient…  and how do we record what we did?</vt:lpstr>
      <vt:lpstr>PowerPoint Presentation</vt:lpstr>
      <vt:lpstr>R vs RStuDio</vt:lpstr>
      <vt:lpstr>R vs RStuDio</vt:lpstr>
      <vt:lpstr>Rstudio pane layout</vt:lpstr>
      <vt:lpstr>PowerPoint Presentation</vt:lpstr>
      <vt:lpstr>PowerPoint Presentation</vt:lpstr>
      <vt:lpstr>Everything that is an R command still has to run through the R console in RStudio</vt:lpstr>
      <vt:lpstr>YAY!</vt:lpstr>
      <vt:lpstr>YAY!</vt:lpstr>
      <vt:lpstr>PowerPoint Presentation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PowerPoint Presentation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Some types of files that you can use within rstudio</vt:lpstr>
      <vt:lpstr>R Markdown/QuaRTo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121</cp:revision>
  <dcterms:created xsi:type="dcterms:W3CDTF">2024-06-05T15:31:59Z</dcterms:created>
  <dcterms:modified xsi:type="dcterms:W3CDTF">2024-12-02T21:48:09Z</dcterms:modified>
</cp:coreProperties>
</file>